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3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22-3-2016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1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22-3-2016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82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FC3A95F7-B879-F842-9E1F-2474FF7BB42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78C02-9663-8F41-9A9C-C254456693D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812840FA-1A16-014F-A91E-439CF21A657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951B0-0049-6344-AEBF-17358458F3B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KLIK OM DE TEKSTSTIJL VAN HET MODEL TE BEWERKEN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0" r:id="rId4"/>
    <p:sldLayoutId id="2147483661" r:id="rId5"/>
    <p:sldLayoutId id="2147483664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onderwijs/opleidingen/bachelors/bachelors/bachelors/content/folder/foo/leraar-algemene-economie-deeltijd/praktische-zaken/zij-instroom/zij-instroom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ko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rkeninhetonderwijs.nl/" TargetMode="External"/><Relationship Id="rId2" Type="http://schemas.openxmlformats.org/officeDocument/2006/relationships/hyperlink" Target="http://www.vooreenamsterdamseklas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va.nl/collegegeld" TargetMode="External"/><Relationship Id="rId4" Type="http://schemas.openxmlformats.org/officeDocument/2006/relationships/hyperlink" Target="http://www.leraar24.n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Tweedegraads lerarenopleidingen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deeltijd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Faculteit Onderwijs en Opvoeding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Maart 2016</a:t>
            </a:r>
            <a:endParaRPr lang="nl-NL" dirty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A284-60D8-8B40-8D8C-B1E02500300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Ben je </a:t>
            </a:r>
            <a:r>
              <a:rPr lang="nl-NL" sz="2800" u="sng" dirty="0"/>
              <a:t>geen</a:t>
            </a:r>
            <a:r>
              <a:rPr lang="nl-NL" sz="2800" dirty="0"/>
              <a:t> substantiële versneller?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chrijf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in via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Studielink.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Je wordt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uitgenodigd voor een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studiekeuzecheck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waarbij je kennis maakt met de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opleiding.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2" y="3429000"/>
            <a:ext cx="3818467" cy="25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Zij-instroomtraject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 </a:t>
            </a:r>
            <a:r>
              <a:rPr lang="nl-NL" dirty="0" smtClean="0"/>
              <a:t>docenten die: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onbevoegd </a:t>
            </a:r>
            <a:r>
              <a:rPr lang="nl-NL" dirty="0"/>
              <a:t>voor de klas </a:t>
            </a:r>
            <a:r>
              <a:rPr lang="nl-NL" dirty="0" smtClean="0"/>
              <a:t>staan</a:t>
            </a:r>
            <a:endParaRPr lang="nl-NL" dirty="0"/>
          </a:p>
          <a:p>
            <a:r>
              <a:rPr lang="nl-NL" dirty="0"/>
              <a:t>al een </a:t>
            </a:r>
            <a:r>
              <a:rPr lang="nl-NL" dirty="0" err="1"/>
              <a:t>bachelordiploma</a:t>
            </a:r>
            <a:r>
              <a:rPr lang="nl-NL" dirty="0"/>
              <a:t> </a:t>
            </a:r>
            <a:r>
              <a:rPr lang="nl-NL" dirty="0" smtClean="0"/>
              <a:t>hebben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Meer </a:t>
            </a:r>
            <a:r>
              <a:rPr lang="nl-NL" dirty="0"/>
              <a:t>informatie </a:t>
            </a:r>
            <a:r>
              <a:rPr lang="nl-NL" dirty="0" smtClean="0"/>
              <a:t>vind je bij de opleiding van je keuze op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www.hva.nl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05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Kopopleiding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Arial" charset="0"/>
              </a:rPr>
              <a:t>Voor studenten met een diploma </a:t>
            </a:r>
            <a:r>
              <a:rPr lang="nl-NL" dirty="0" smtClean="0">
                <a:latin typeface="Arial" charset="0"/>
              </a:rPr>
              <a:t>van een bacheloropleiding die verwant is met een schoolvak.</a:t>
            </a:r>
          </a:p>
          <a:p>
            <a:pPr marL="0" indent="0">
              <a:buNone/>
            </a:pPr>
            <a:endParaRPr lang="nl-NL" dirty="0">
              <a:latin typeface="Arial" charset="0"/>
            </a:endParaRPr>
          </a:p>
          <a:p>
            <a:r>
              <a:rPr lang="nl-NL" dirty="0">
                <a:latin typeface="Arial" charset="0"/>
              </a:rPr>
              <a:t>E</a:t>
            </a:r>
            <a:r>
              <a:rPr lang="nl-NL" dirty="0" smtClean="0">
                <a:latin typeface="Arial" charset="0"/>
              </a:rPr>
              <a:t>enjarige voltijdopleiding</a:t>
            </a:r>
            <a:endParaRPr lang="nl-NL" dirty="0">
              <a:latin typeface="Arial" charset="0"/>
            </a:endParaRPr>
          </a:p>
          <a:p>
            <a:r>
              <a:rPr lang="nl-NL" dirty="0">
                <a:latin typeface="Arial" charset="0"/>
              </a:rPr>
              <a:t>Inhoud curriculum: werkplekleren, algemene en vakdidactiek, pedagogiek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Meer informatie: </a:t>
            </a:r>
            <a:r>
              <a:rPr lang="nl-NL" dirty="0" smtClean="0">
                <a:hlinkClick r:id="rId2"/>
              </a:rPr>
              <a:t>www.hva.nl/kop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87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/>
              <a:t>Midden in de Amsterdamse samenleving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Verder </a:t>
            </a:r>
            <a:r>
              <a:rPr lang="nl-NL" dirty="0">
                <a:latin typeface="Arial" charset="0"/>
              </a:rPr>
              <a:t>studeren na je </a:t>
            </a:r>
            <a:r>
              <a:rPr lang="nl-NL" dirty="0" err="1">
                <a:latin typeface="Arial" charset="0"/>
              </a:rPr>
              <a:t>bachelordiploma</a:t>
            </a:r>
            <a:r>
              <a:rPr lang="nl-NL" dirty="0">
                <a:latin typeface="Arial" charset="0"/>
              </a:rPr>
              <a:t>: masteropleidingen </a:t>
            </a:r>
            <a:r>
              <a:rPr lang="nl-NL" dirty="0" smtClean="0">
                <a:latin typeface="Arial" charset="0"/>
              </a:rPr>
              <a:t>eerstegraadsleraar </a:t>
            </a:r>
            <a:r>
              <a:rPr lang="nl-NL" dirty="0">
                <a:latin typeface="Arial" charset="0"/>
              </a:rPr>
              <a:t>of andere rol in het onderwijs met de Master Pedagogiek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15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Inschrijven </a:t>
            </a:r>
            <a:r>
              <a:rPr lang="nl-NL" dirty="0">
                <a:latin typeface="Arial" charset="0"/>
              </a:rPr>
              <a:t>via Studielink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Toelaatbaar </a:t>
            </a:r>
            <a:r>
              <a:rPr lang="nl-NL" dirty="0">
                <a:latin typeface="Arial" charset="0"/>
              </a:rPr>
              <a:t>met havo/vwo of mbo-4-diploma of 21+ </a:t>
            </a:r>
            <a:r>
              <a:rPr lang="nl-NL" dirty="0" smtClean="0">
                <a:latin typeface="Arial" charset="0"/>
              </a:rPr>
              <a:t>toets.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Lerarenopleidingen deeltijd: </a:t>
            </a:r>
            <a:r>
              <a:rPr lang="nl-NL" dirty="0">
                <a:latin typeface="Arial" charset="0"/>
              </a:rPr>
              <a:t>inschrijven vóór 15 augustus</a:t>
            </a:r>
            <a:r>
              <a:rPr lang="nl-NL" dirty="0" smtClean="0">
                <a:latin typeface="Arial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2" descr="http://www.fisme.science.uu.nl/nwd/cafemobius/images/driedeur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5" y="3593397"/>
            <a:ext cx="17716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1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charset="0"/>
              </a:rPr>
              <a:t>Open avond en Studiekeuzecheck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charset="0"/>
              </a:rPr>
              <a:t>Open avond: 12 april, 18.00 – 21.00 uur</a:t>
            </a:r>
          </a:p>
          <a:p>
            <a:pPr marL="0" indent="0">
              <a:buNone/>
            </a:pPr>
            <a:endParaRPr lang="nl-NL" dirty="0" smtClean="0"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Studiekeuzecheck: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 Meerdere </a:t>
            </a:r>
            <a:r>
              <a:rPr lang="nl-NL" dirty="0">
                <a:latin typeface="Arial" charset="0"/>
              </a:rPr>
              <a:t>data in juni </a:t>
            </a:r>
            <a:r>
              <a:rPr lang="nl-NL" dirty="0" smtClean="0">
                <a:latin typeface="Arial" charset="0"/>
              </a:rPr>
              <a:t>2016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latin typeface="Arial" charset="0"/>
              </a:rPr>
              <a:t> D</a:t>
            </a:r>
            <a:r>
              <a:rPr lang="nl-NL" dirty="0" smtClean="0">
                <a:latin typeface="Arial" charset="0"/>
              </a:rPr>
              <a:t>eelname verplicht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latin typeface="Arial" charset="0"/>
              </a:rPr>
              <a:t> B</a:t>
            </a:r>
            <a:r>
              <a:rPr lang="nl-NL" dirty="0" smtClean="0">
                <a:latin typeface="Arial" charset="0"/>
              </a:rPr>
              <a:t>estaat </a:t>
            </a:r>
            <a:r>
              <a:rPr lang="nl-NL" dirty="0">
                <a:latin typeface="Arial" charset="0"/>
              </a:rPr>
              <a:t>uit: </a:t>
            </a:r>
            <a:r>
              <a:rPr lang="nl-NL" dirty="0" smtClean="0">
                <a:latin typeface="Arial" charset="0"/>
              </a:rPr>
              <a:t>huiswerk </a:t>
            </a:r>
            <a:r>
              <a:rPr lang="nl-NL" dirty="0">
                <a:latin typeface="Arial" charset="0"/>
              </a:rPr>
              <a:t>+ college + </a:t>
            </a:r>
            <a:r>
              <a:rPr lang="nl-NL" dirty="0" smtClean="0">
                <a:latin typeface="Arial" charset="0"/>
              </a:rPr>
              <a:t>toets;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 Studieadvies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88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</a:t>
            </a:r>
            <a:r>
              <a:rPr lang="nl-NL" dirty="0" err="1"/>
              <a:t>amstelcampus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Unieke </a:t>
            </a:r>
            <a:r>
              <a:rPr lang="nl-NL" dirty="0"/>
              <a:t>stadscampus midden in de </a:t>
            </a:r>
            <a:r>
              <a:rPr lang="nl-NL" dirty="0" smtClean="0"/>
              <a:t>stad: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Kohnstammhuis </a:t>
            </a:r>
            <a:r>
              <a:rPr lang="nl-NL" dirty="0"/>
              <a:t>en Theo </a:t>
            </a:r>
            <a:r>
              <a:rPr lang="nl-NL" dirty="0" smtClean="0"/>
              <a:t>Thijssenhuis</a:t>
            </a:r>
            <a:endParaRPr lang="nl-NL" dirty="0"/>
          </a:p>
          <a:p>
            <a:r>
              <a:rPr lang="nl-NL" dirty="0" smtClean="0"/>
              <a:t>Moderne onderwijsvoorzieningen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R</a:t>
            </a:r>
            <a:r>
              <a:rPr lang="nl-NL" dirty="0" smtClean="0"/>
              <a:t>ecreatieve en </a:t>
            </a:r>
            <a:r>
              <a:rPr lang="nl-NL" dirty="0" err="1" smtClean="0"/>
              <a:t>horeca-voorzieningen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M</a:t>
            </a:r>
            <a:r>
              <a:rPr lang="nl-NL" dirty="0" smtClean="0"/>
              <a:t>etrostation </a:t>
            </a:r>
            <a:r>
              <a:rPr lang="nl-NL" dirty="0" err="1" smtClean="0"/>
              <a:t>Weesperplein</a:t>
            </a:r>
            <a:r>
              <a:rPr lang="nl-NL" dirty="0" smtClean="0"/>
              <a:t>: 5 </a:t>
            </a:r>
            <a:r>
              <a:rPr lang="nl-NL" dirty="0"/>
              <a:t>minuten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lopen.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2" y="2129438"/>
            <a:ext cx="3276600" cy="22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Twee lerarenopleidingen in </a:t>
            </a:r>
            <a:r>
              <a:rPr lang="nl-NL" sz="2800" dirty="0" err="1"/>
              <a:t>amsterdam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Hogeschool van Amsterdam</a:t>
            </a:r>
          </a:p>
          <a:p>
            <a:r>
              <a:rPr lang="nl-NL" dirty="0"/>
              <a:t>M</a:t>
            </a:r>
            <a:r>
              <a:rPr lang="nl-NL" dirty="0" smtClean="0"/>
              <a:t>idden </a:t>
            </a:r>
            <a:r>
              <a:rPr lang="nl-NL" dirty="0"/>
              <a:t>in de stad </a:t>
            </a:r>
            <a:r>
              <a:rPr lang="nl-NL" dirty="0" smtClean="0"/>
              <a:t> (Wibautstraat)</a:t>
            </a:r>
            <a:endParaRPr lang="nl-NL" dirty="0"/>
          </a:p>
          <a:p>
            <a:r>
              <a:rPr lang="nl-NL" dirty="0"/>
              <a:t>G</a:t>
            </a:r>
            <a:r>
              <a:rPr lang="nl-NL" dirty="0" smtClean="0"/>
              <a:t>rote faculteit </a:t>
            </a:r>
            <a:r>
              <a:rPr lang="nl-NL" dirty="0"/>
              <a:t>op campus met veel </a:t>
            </a:r>
            <a:r>
              <a:rPr lang="nl-NL" dirty="0" smtClean="0"/>
              <a:t>faciliteiten</a:t>
            </a:r>
            <a:endParaRPr lang="nl-NL" dirty="0"/>
          </a:p>
          <a:p>
            <a:r>
              <a:rPr lang="nl-NL" dirty="0"/>
              <a:t>J</a:t>
            </a:r>
            <a:r>
              <a:rPr lang="nl-NL" dirty="0" smtClean="0"/>
              <a:t>e </a:t>
            </a:r>
            <a:r>
              <a:rPr lang="nl-NL" dirty="0"/>
              <a:t>kiest voor één vak en één </a:t>
            </a:r>
            <a:r>
              <a:rPr lang="nl-NL" dirty="0" smtClean="0"/>
              <a:t>opleiding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Inholland</a:t>
            </a:r>
            <a:endParaRPr lang="nl-NL" dirty="0" smtClean="0"/>
          </a:p>
          <a:p>
            <a:r>
              <a:rPr lang="nl-NL" dirty="0"/>
              <a:t>I</a:t>
            </a:r>
            <a:r>
              <a:rPr lang="nl-NL" dirty="0" smtClean="0"/>
              <a:t>n Amstelveen</a:t>
            </a:r>
            <a:endParaRPr lang="nl-NL" dirty="0"/>
          </a:p>
          <a:p>
            <a:r>
              <a:rPr lang="nl-NL" dirty="0"/>
              <a:t>K</a:t>
            </a:r>
            <a:r>
              <a:rPr lang="nl-NL" dirty="0" smtClean="0"/>
              <a:t>leinschalig</a:t>
            </a:r>
            <a:endParaRPr lang="nl-NL" dirty="0"/>
          </a:p>
          <a:p>
            <a:r>
              <a:rPr lang="nl-NL" dirty="0"/>
              <a:t>L</a:t>
            </a:r>
            <a:r>
              <a:rPr lang="nl-NL" dirty="0" smtClean="0"/>
              <a:t>eergebieden</a:t>
            </a:r>
            <a:r>
              <a:rPr lang="nl-NL" dirty="0"/>
              <a:t>: je kiest menswetenschappen, exacte vakken of talen, en pas later een specialisatie voor één van de </a:t>
            </a:r>
            <a:r>
              <a:rPr lang="nl-NL" dirty="0" smtClean="0"/>
              <a:t>vakken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37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Interessante websites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www.vooreenamsterdamseklas.nl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www.werkeninhetonderwijs.nl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www.leraar24.nl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www.hva.nl/collegegeld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93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 </a:t>
            </a:r>
            <a:endParaRPr lang="nl-NL" dirty="0"/>
          </a:p>
        </p:txBody>
      </p:sp>
      <p:sp>
        <p:nvSpPr>
          <p:cNvPr id="15362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F30D4-D839-A64A-B63E-C1F9579FB2F7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LERAAR worden?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Praktijk: voor de klas </a:t>
            </a:r>
            <a:r>
              <a:rPr lang="en-US" dirty="0" smtClean="0"/>
              <a:t>staan		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Overdragen </a:t>
            </a:r>
            <a:r>
              <a:rPr lang="en-US" dirty="0"/>
              <a:t>van </a:t>
            </a:r>
            <a:r>
              <a:rPr lang="en-US" dirty="0" err="1"/>
              <a:t>kennis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Vakinhoudelijk</a:t>
            </a:r>
            <a:r>
              <a:rPr lang="en-US" dirty="0" smtClean="0"/>
              <a:t> </a:t>
            </a:r>
            <a:r>
              <a:rPr lang="en-US" dirty="0"/>
              <a:t>expert </a:t>
            </a:r>
            <a:r>
              <a:rPr lang="en-US" dirty="0" err="1"/>
              <a:t>zijn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Coach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Begeleider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Inspirator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35F05-412E-7246-BFA0-571C159465C5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Picture 4" descr="11-04-20-0031hvalow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66" y="2086830"/>
            <a:ext cx="3582434" cy="2391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</a:t>
            </a:r>
            <a:r>
              <a:rPr lang="en-US" dirty="0" smtClean="0"/>
              <a:t> </a:t>
            </a:r>
            <a:r>
              <a:rPr lang="nl-NL" dirty="0" smtClean="0"/>
              <a:t>competenties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Interpersoonlijk</a:t>
            </a:r>
            <a:r>
              <a:rPr lang="en-US" dirty="0"/>
              <a:t> </a:t>
            </a:r>
            <a:r>
              <a:rPr lang="en-US" dirty="0" err="1"/>
              <a:t>bekwaam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Pedagogisch</a:t>
            </a:r>
            <a:r>
              <a:rPr lang="en-US" dirty="0"/>
              <a:t> </a:t>
            </a:r>
            <a:r>
              <a:rPr lang="en-US" dirty="0" err="1"/>
              <a:t>bekwaam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Vak</a:t>
            </a:r>
            <a:r>
              <a:rPr lang="en-US" dirty="0"/>
              <a:t>- en </a:t>
            </a:r>
            <a:r>
              <a:rPr lang="en-US" dirty="0" err="1"/>
              <a:t>vakdidactisch</a:t>
            </a:r>
            <a:r>
              <a:rPr lang="en-US" dirty="0"/>
              <a:t> </a:t>
            </a:r>
            <a:r>
              <a:rPr lang="en-US" dirty="0" err="1"/>
              <a:t>bekwaam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Organisatorisch</a:t>
            </a:r>
            <a:r>
              <a:rPr lang="en-US" dirty="0"/>
              <a:t> </a:t>
            </a:r>
            <a:r>
              <a:rPr lang="en-US" dirty="0" err="1"/>
              <a:t>bekwaam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Samenwerken</a:t>
            </a:r>
            <a:r>
              <a:rPr lang="en-US" dirty="0"/>
              <a:t> met </a:t>
            </a:r>
            <a:r>
              <a:rPr lang="en-US" dirty="0" err="1"/>
              <a:t>collega’s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Samenwerken</a:t>
            </a:r>
            <a:r>
              <a:rPr lang="en-US" dirty="0"/>
              <a:t> met </a:t>
            </a:r>
            <a:r>
              <a:rPr lang="en-US" dirty="0" smtClean="0"/>
              <a:t>de </a:t>
            </a:r>
            <a:r>
              <a:rPr lang="en-US" dirty="0" err="1" smtClean="0"/>
              <a:t>buiten-wereld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7.  </a:t>
            </a:r>
            <a:r>
              <a:rPr lang="en-US" dirty="0" err="1" smtClean="0"/>
              <a:t>Jezelf</a:t>
            </a:r>
            <a:r>
              <a:rPr lang="en-US" dirty="0" smtClean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ontwikkelen</a:t>
            </a:r>
            <a:endParaRPr lang="en-US" dirty="0"/>
          </a:p>
          <a:p>
            <a:endParaRPr lang="nl-NL" dirty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0E6B0D-7BAE-5047-8B98-9A9E6AAC0F9F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7" descr="11-06-01-0336hvalowres.jp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156730" y="2185670"/>
            <a:ext cx="3725333" cy="2486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Vakkennis EN GENERIEKE KENNIS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Elk semester: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enkele onderwijsmodules in het </a:t>
            </a:r>
            <a:r>
              <a:rPr lang="nl-NL" dirty="0" smtClean="0"/>
              <a:t>vak </a:t>
            </a:r>
            <a:r>
              <a:rPr lang="nl-NL" dirty="0"/>
              <a:t>waarvoor je hebt </a:t>
            </a:r>
            <a:r>
              <a:rPr lang="nl-NL" dirty="0" smtClean="0"/>
              <a:t>gekozen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werkplekleren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beroepsopdracht: een </a:t>
            </a:r>
            <a:r>
              <a:rPr lang="nl-NL" dirty="0" smtClean="0"/>
              <a:t>opdracht </a:t>
            </a:r>
            <a:r>
              <a:rPr lang="nl-NL" dirty="0"/>
              <a:t>die je uitvoert in de </a:t>
            </a:r>
            <a:r>
              <a:rPr lang="nl-NL" dirty="0" smtClean="0"/>
              <a:t>school en </a:t>
            </a:r>
            <a:r>
              <a:rPr lang="nl-NL" dirty="0"/>
              <a:t>waarin je de geleerde </a:t>
            </a:r>
            <a:r>
              <a:rPr lang="nl-NL" dirty="0" smtClean="0"/>
              <a:t>onderwijskundige</a:t>
            </a:r>
            <a:r>
              <a:rPr lang="nl-NL" dirty="0"/>
              <a:t>, </a:t>
            </a:r>
            <a:r>
              <a:rPr lang="nl-NL" dirty="0" smtClean="0"/>
              <a:t>pedagogische </a:t>
            </a:r>
            <a:r>
              <a:rPr lang="nl-NL" dirty="0"/>
              <a:t>en (</a:t>
            </a:r>
            <a:r>
              <a:rPr lang="nl-NL" dirty="0" smtClean="0"/>
              <a:t>vak)-didactische kennis toepast.</a:t>
            </a:r>
            <a:endParaRPr lang="nl-NL" dirty="0"/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endParaRPr lang="nl-NL" dirty="0"/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483B9-6F3E-564A-9F20-3EC3DEBAB5E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Lerarenopleidingen HvA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>
                <a:latin typeface="Arial" charset="0"/>
              </a:rPr>
              <a:t>Engels (decentrale selectie)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Frans 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Nederlands</a:t>
            </a:r>
            <a:r>
              <a:rPr lang="nl-NL" dirty="0">
                <a:latin typeface="Arial" charset="0"/>
              </a:rPr>
              <a:t/>
            </a:r>
            <a:br>
              <a:rPr lang="nl-NL" dirty="0">
                <a:latin typeface="Arial" charset="0"/>
              </a:rPr>
            </a:b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Aardrijkskunde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Economie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Geschiedenis(decentrale </a:t>
            </a:r>
            <a:r>
              <a:rPr lang="nl-NL" dirty="0">
                <a:latin typeface="Arial" charset="0"/>
              </a:rPr>
              <a:t>selectie)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Maatschappijleer</a:t>
            </a:r>
            <a:endParaRPr lang="nl-NL" dirty="0">
              <a:latin typeface="Arial" charset="0"/>
            </a:endParaRPr>
          </a:p>
          <a:p>
            <a:endParaRPr lang="nl-NL" dirty="0">
              <a:latin typeface="Arial" charset="0"/>
            </a:endParaRPr>
          </a:p>
          <a:p>
            <a:pPr marL="0" indent="0">
              <a:buNone/>
            </a:pPr>
            <a:r>
              <a:rPr lang="nl-NL" sz="2200" dirty="0">
                <a:latin typeface="Arial" charset="0"/>
              </a:rPr>
              <a:t>Titel: Bachelor of </a:t>
            </a:r>
            <a:r>
              <a:rPr lang="nl-NL" sz="2200" dirty="0" err="1">
                <a:latin typeface="Arial" charset="0"/>
              </a:rPr>
              <a:t>Education</a:t>
            </a:r>
            <a:endParaRPr lang="nl-NL" sz="2200" dirty="0">
              <a:latin typeface="Arial" charset="0"/>
            </a:endParaRP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>
                <a:latin typeface="Arial" charset="0"/>
              </a:rPr>
              <a:t>Biologie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Natuurkunde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Scheikunde</a:t>
            </a:r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Wiskunde</a:t>
            </a:r>
            <a:endParaRPr lang="nl-NL" dirty="0">
              <a:latin typeface="Arial" charset="0"/>
            </a:endParaRPr>
          </a:p>
          <a:p>
            <a:endParaRPr lang="nl-NL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Gezondheidszorg </a:t>
            </a:r>
            <a:r>
              <a:rPr lang="nl-NL" dirty="0">
                <a:latin typeface="Arial" charset="0"/>
              </a:rPr>
              <a:t>en Welzijn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Horeca </a:t>
            </a:r>
            <a:r>
              <a:rPr lang="nl-NL" dirty="0">
                <a:latin typeface="Arial" charset="0"/>
              </a:rPr>
              <a:t>en Voeding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Mens </a:t>
            </a:r>
            <a:r>
              <a:rPr lang="nl-NL" dirty="0">
                <a:latin typeface="Arial" charset="0"/>
              </a:rPr>
              <a:t>en Technologie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latin typeface="Arial" charset="0"/>
              </a:rPr>
              <a:t>Techniek</a:t>
            </a:r>
            <a:endParaRPr lang="nl-NL" dirty="0">
              <a:latin typeface="Arial" charset="0"/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33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Trajecten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2" indent="-342900"/>
            <a:r>
              <a:rPr lang="nl-NL" sz="2400" dirty="0"/>
              <a:t>Reguliere </a:t>
            </a:r>
            <a:r>
              <a:rPr lang="nl-NL" sz="2400" dirty="0" smtClean="0"/>
              <a:t>voltijd </a:t>
            </a:r>
            <a:r>
              <a:rPr lang="nl-NL" sz="2400" dirty="0"/>
              <a:t>en </a:t>
            </a:r>
            <a:r>
              <a:rPr lang="nl-NL" sz="2400" dirty="0" smtClean="0"/>
              <a:t>deeltijd </a:t>
            </a:r>
            <a:endParaRPr lang="nl-NL" sz="2400" dirty="0"/>
          </a:p>
          <a:p>
            <a:pPr marL="342900" lvl="2" indent="-342900"/>
            <a:r>
              <a:rPr lang="nl-NL" sz="2400" dirty="0" smtClean="0"/>
              <a:t>Versneld in deeltijd</a:t>
            </a:r>
            <a:endParaRPr lang="nl-NL" sz="2400" dirty="0"/>
          </a:p>
          <a:p>
            <a:pPr marL="342900" lvl="2" indent="-342900"/>
            <a:r>
              <a:rPr lang="nl-NL" sz="2400" dirty="0"/>
              <a:t>Kopopleiding (=voltijd)</a:t>
            </a:r>
          </a:p>
          <a:p>
            <a:pPr marL="342900" lvl="2" indent="-342900"/>
            <a:r>
              <a:rPr lang="nl-NL" sz="2400" dirty="0" err="1"/>
              <a:t>Zij-instroom</a:t>
            </a:r>
            <a:r>
              <a:rPr lang="nl-NL" sz="2400" dirty="0"/>
              <a:t> (contractant)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180240"/>
            <a:ext cx="3144653" cy="20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Regulier </a:t>
            </a:r>
            <a:r>
              <a:rPr lang="nl-NL" dirty="0" smtClean="0">
                <a:latin typeface="Arial" charset="0"/>
              </a:rPr>
              <a:t>traject: </a:t>
            </a:r>
            <a:r>
              <a:rPr lang="nl-NL" dirty="0">
                <a:latin typeface="Arial" charset="0"/>
              </a:rPr>
              <a:t>4 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42 lesweken per </a:t>
            </a:r>
            <a:r>
              <a:rPr lang="nl-NL" dirty="0" smtClean="0">
                <a:latin typeface="Arial" charset="0"/>
              </a:rPr>
              <a:t>jaar</a:t>
            </a:r>
            <a:endParaRPr lang="nl-NL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charset="0"/>
              </a:rPr>
              <a:t>Gemiddeld </a:t>
            </a:r>
            <a:r>
              <a:rPr lang="nl-NL" dirty="0">
                <a:latin typeface="Arial" charset="0"/>
              </a:rPr>
              <a:t>40 uur per week, waarvan 14,4 contacturen (colleges, practica en studiebegeleiding)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charset="0"/>
              </a:rPr>
              <a:t>60 </a:t>
            </a:r>
            <a:r>
              <a:rPr lang="nl-NL" dirty="0">
                <a:latin typeface="Arial" charset="0"/>
              </a:rPr>
              <a:t>studiepunten per jaar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charset="0"/>
              </a:rPr>
              <a:t>BSA-norm</a:t>
            </a:r>
            <a:r>
              <a:rPr lang="nl-NL" dirty="0">
                <a:latin typeface="Arial" charset="0"/>
              </a:rPr>
              <a:t>: minimaal 50 van de 60 studiepunten behalen in het eerste 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>
                <a:latin typeface="Arial" charset="0"/>
              </a:rPr>
              <a:t>studiejaar 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5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Versneld in deeltijd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25167A"/>
                </a:solidFill>
              </a:rPr>
              <a:t>Vrijstellingen:</a:t>
            </a:r>
            <a:r>
              <a:rPr lang="nl-NL" dirty="0" smtClean="0"/>
              <a:t> </a:t>
            </a:r>
            <a:r>
              <a:rPr lang="nl-NL" dirty="0"/>
              <a:t>voor onderwijsonderdelen zijn alléén mogelijk op basis van eerder behaalde diploma’s of tentamens op </a:t>
            </a:r>
            <a:r>
              <a:rPr lang="nl-NL" dirty="0" err="1"/>
              <a:t>bachelorniveau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25167A"/>
                </a:solidFill>
              </a:rPr>
              <a:t>Versnelling: (</a:t>
            </a:r>
            <a:r>
              <a:rPr lang="nl-NL" dirty="0" smtClean="0"/>
              <a:t>versneld kunnen afleggen van tentamens) is </a:t>
            </a:r>
            <a:r>
              <a:rPr lang="nl-NL" dirty="0"/>
              <a:t>mogelijk op basis van kennis en </a:t>
            </a:r>
            <a:r>
              <a:rPr lang="nl-NL" dirty="0" smtClean="0"/>
              <a:t>ervaring die </a:t>
            </a:r>
            <a:r>
              <a:rPr lang="nl-NL" dirty="0"/>
              <a:t>niet tot uitdrukking </a:t>
            </a:r>
            <a:r>
              <a:rPr lang="nl-NL" dirty="0" smtClean="0"/>
              <a:t>komt </a:t>
            </a:r>
            <a:r>
              <a:rPr lang="nl-NL" dirty="0"/>
              <a:t>in een diploma</a:t>
            </a:r>
            <a:r>
              <a:rPr lang="nl-NL" dirty="0" smtClean="0"/>
              <a:t>. </a:t>
            </a:r>
            <a:r>
              <a:rPr lang="nl-NL" dirty="0"/>
              <a:t>NB: dit is dus géén vrijstelling!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0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Ben je een Substantiële versneller?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Bijvoorbeeld: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hebt een </a:t>
            </a:r>
            <a:r>
              <a:rPr lang="nl-NL" dirty="0"/>
              <a:t>andere </a:t>
            </a:r>
            <a:r>
              <a:rPr lang="nl-NL" dirty="0" smtClean="0"/>
              <a:t>onderwijsbevoegdheid.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hebt  een </a:t>
            </a:r>
            <a:r>
              <a:rPr lang="nl-NL" dirty="0"/>
              <a:t>ander </a:t>
            </a:r>
            <a:r>
              <a:rPr lang="nl-NL" dirty="0" err="1" smtClean="0"/>
              <a:t>bachelordiploma</a:t>
            </a:r>
            <a:r>
              <a:rPr lang="nl-NL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staat </a:t>
            </a:r>
            <a:r>
              <a:rPr lang="nl-NL" dirty="0"/>
              <a:t>al geruime tijd onbevoegd voor de </a:t>
            </a:r>
            <a:r>
              <a:rPr lang="nl-NL" dirty="0" smtClean="0"/>
              <a:t>klas.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Neem contact op met de opleiding (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www.hva.nl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 om de mogelijkheden voor versnelling te onderzoeken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Schrijf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in via Studielink.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Intakegesprek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intaker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de opleiding op basis van een intakedossier.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27753-D472-D54D-89CA-B792B41E551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117522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sjabloon-corporate-algemeen-ppt---nieuwe-huisstijl---titel-volg</Template>
  <TotalTime>99</TotalTime>
  <Words>561</Words>
  <Application>Microsoft Office PowerPoint</Application>
  <PresentationFormat>Diavoorstelling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SJABLOON Corporate Algemeen ppt - nieuwe huisstijl - titel + volg</vt:lpstr>
      <vt:lpstr>Tweedegraads lerarenopleidingen  deeltijd</vt:lpstr>
      <vt:lpstr>LERAAR worden? </vt:lpstr>
      <vt:lpstr>Welke competenties?</vt:lpstr>
      <vt:lpstr>Vakkennis EN GENERIEKE KENNIS</vt:lpstr>
      <vt:lpstr>Lerarenopleidingen HvA</vt:lpstr>
      <vt:lpstr>Trajecten </vt:lpstr>
      <vt:lpstr>Regulier traject: 4 jaar</vt:lpstr>
      <vt:lpstr>Versneld in deeltijd</vt:lpstr>
      <vt:lpstr>Ben je een Substantiële versneller?</vt:lpstr>
      <vt:lpstr>Ben je geen substantiële versneller?</vt:lpstr>
      <vt:lpstr>Zij-instroomtraject</vt:lpstr>
      <vt:lpstr>Kopopleiding</vt:lpstr>
      <vt:lpstr>PLUS</vt:lpstr>
      <vt:lpstr>Inschrijven via Studielink</vt:lpstr>
      <vt:lpstr>Open avond en Studiekeuzecheck </vt:lpstr>
      <vt:lpstr>Op de amstelcampus</vt:lpstr>
      <vt:lpstr>Twee lerarenopleidingen in amsterdam</vt:lpstr>
      <vt:lpstr>Interessante websites</vt:lpstr>
      <vt:lpstr>Vragen? </vt:lpstr>
    </vt:vector>
  </TitlesOfParts>
  <Company>Hogeschool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W.C.M. Di Meo</dc:creator>
  <cp:lastModifiedBy>Rutgrink, Marjolein</cp:lastModifiedBy>
  <cp:revision>16</cp:revision>
  <dcterms:created xsi:type="dcterms:W3CDTF">2016-03-15T06:46:44Z</dcterms:created>
  <dcterms:modified xsi:type="dcterms:W3CDTF">2016-03-22T10:55:00Z</dcterms:modified>
</cp:coreProperties>
</file>